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Eczar"/>
      <p:regular r:id="rId25"/>
      <p:bold r:id="rId26"/>
    </p:embeddedFont>
    <p:embeddedFont>
      <p:font typeface="Alice"/>
      <p:regular r:id="rId27"/>
    </p:embeddedFont>
    <p:embeddedFont>
      <p:font typeface="EB Garamon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5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zar-bold.fntdata"/><Relationship Id="rId25" Type="http://schemas.openxmlformats.org/officeDocument/2006/relationships/font" Target="fonts/Eczar-regular.fntdata"/><Relationship Id="rId28" Type="http://schemas.openxmlformats.org/officeDocument/2006/relationships/font" Target="fonts/EBGaramond-regular.fntdata"/><Relationship Id="rId27" Type="http://schemas.openxmlformats.org/officeDocument/2006/relationships/font" Target="fonts/Alic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boldItalic.fntdata"/><Relationship Id="rId30" Type="http://schemas.openxmlformats.org/officeDocument/2006/relationships/font" Target="fonts/EBGaramon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23e2da7b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23e2da7b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262e0495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262e0495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22d5009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22d5009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262e0495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262e0495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262e0495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262e0495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262e0495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262e0495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262e0495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262e0495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1df91aa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1df91aa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2233c44e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2233c44e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2233c44e3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2233c44e3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2840341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2840341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95a1677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95a1677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e935054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e935054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2658b0b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2658b0b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262e0495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262e0495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188e8d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188e8d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262e0495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262e0495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262e0495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262e0495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262e0495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262e0495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Relationship Id="rId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.jp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gif"/><Relationship Id="rId4" Type="http://schemas.openxmlformats.org/officeDocument/2006/relationships/image" Target="../media/image8.gif"/><Relationship Id="rId5" Type="http://schemas.openxmlformats.org/officeDocument/2006/relationships/image" Target="../media/image14.gif"/><Relationship Id="rId6" Type="http://schemas.openxmlformats.org/officeDocument/2006/relationships/image" Target="../media/image12.gif"/><Relationship Id="rId7" Type="http://schemas.openxmlformats.org/officeDocument/2006/relationships/image" Target="../media/image2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1F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375" y="0"/>
            <a:ext cx="2695500" cy="5143500"/>
          </a:xfrm>
          <a:prstGeom prst="rect">
            <a:avLst/>
          </a:prstGeom>
          <a:solidFill>
            <a:srgbClr val="C307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12375" y="0"/>
            <a:ext cx="2423400" cy="5143500"/>
          </a:xfrm>
          <a:prstGeom prst="rect">
            <a:avLst/>
          </a:prstGeom>
          <a:solidFill>
            <a:srgbClr val="6F2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625" y="3239400"/>
            <a:ext cx="655300" cy="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2375" y="0"/>
            <a:ext cx="2151300" cy="5143500"/>
          </a:xfrm>
          <a:prstGeom prst="rect">
            <a:avLst/>
          </a:prstGeom>
          <a:solidFill>
            <a:srgbClr val="4E4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1854600" cy="5143500"/>
          </a:xfrm>
          <a:prstGeom prst="rect">
            <a:avLst/>
          </a:prstGeom>
          <a:solidFill>
            <a:srgbClr val="0B0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453625" y="408025"/>
            <a:ext cx="5559900" cy="23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20124D"/>
                </a:solidFill>
                <a:latin typeface="Eczar"/>
                <a:ea typeface="Eczar"/>
                <a:cs typeface="Eczar"/>
                <a:sym typeface="Eczar"/>
              </a:rPr>
              <a:t>Code </a:t>
            </a:r>
            <a:endParaRPr b="1" sz="4600">
              <a:solidFill>
                <a:srgbClr val="20124D"/>
              </a:solidFill>
              <a:latin typeface="Eczar"/>
              <a:ea typeface="Eczar"/>
              <a:cs typeface="Eczar"/>
              <a:sym typeface="Ecza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20124D"/>
                </a:solidFill>
                <a:latin typeface="Eczar"/>
                <a:ea typeface="Eczar"/>
                <a:cs typeface="Eczar"/>
                <a:sym typeface="Eczar"/>
              </a:rPr>
              <a:t>Innovation </a:t>
            </a:r>
            <a:endParaRPr b="1" sz="4600">
              <a:solidFill>
                <a:srgbClr val="20124D"/>
              </a:solidFill>
              <a:latin typeface="Eczar"/>
              <a:ea typeface="Eczar"/>
              <a:cs typeface="Eczar"/>
              <a:sym typeface="Ecza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20124D"/>
                </a:solidFill>
                <a:latin typeface="Eczar"/>
                <a:ea typeface="Eczar"/>
                <a:cs typeface="Eczar"/>
                <a:sym typeface="Eczar"/>
              </a:rPr>
              <a:t>Series</a:t>
            </a:r>
            <a:endParaRPr b="1" sz="4300">
              <a:solidFill>
                <a:srgbClr val="20124D"/>
              </a:solidFill>
              <a:latin typeface="Eczar"/>
              <a:ea typeface="Eczar"/>
              <a:cs typeface="Eczar"/>
              <a:sym typeface="Ecz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137925" y="3338350"/>
            <a:ext cx="4191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20124D"/>
                </a:solidFill>
                <a:latin typeface="Alice"/>
                <a:ea typeface="Alice"/>
                <a:cs typeface="Alice"/>
                <a:sym typeface="Alice"/>
              </a:rPr>
              <a:t>Model Engineering College</a:t>
            </a:r>
            <a:endParaRPr sz="100">
              <a:solidFill>
                <a:srgbClr val="20124D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61" name="Google Shape;61;p13"/>
          <p:cNvSpPr txBox="1"/>
          <p:nvPr/>
        </p:nvSpPr>
        <p:spPr>
          <a:xfrm rot="-5400000">
            <a:off x="-955100" y="2030875"/>
            <a:ext cx="41358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Hackathon 2020</a:t>
            </a:r>
            <a:endParaRPr sz="3500">
              <a:solidFill>
                <a:schemeClr val="lt1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635075" y="3993625"/>
            <a:ext cx="4525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EB Garamond"/>
                <a:ea typeface="EB Garamond"/>
                <a:cs typeface="EB Garamond"/>
                <a:sym typeface="EB Garamond"/>
              </a:rPr>
              <a:t>TEAM HEALTH TECHIES</a:t>
            </a:r>
            <a:endParaRPr b="1" sz="2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>
            <a:off x="0" y="-12375"/>
            <a:ext cx="9156300" cy="51558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0" y="632325"/>
            <a:ext cx="9156300" cy="45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75" y="652825"/>
            <a:ext cx="7983398" cy="44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61825" y="0"/>
            <a:ext cx="89538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After scanning the QR code, the doctor can enter the details as shown below. Documents like X-rays, ECGs, MRI scans can also be uploaded through the “Upload Image” button. </a:t>
            </a:r>
            <a:endParaRPr sz="15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-12375"/>
            <a:ext cx="9156300" cy="51558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0" y="632325"/>
            <a:ext cx="9156300" cy="45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38" y="632325"/>
            <a:ext cx="7999627" cy="45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/>
        </p:nvSpPr>
        <p:spPr>
          <a:xfrm>
            <a:off x="111275" y="57700"/>
            <a:ext cx="8852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Final diagnosis and prescriptions can be entered as shown.</a:t>
            </a:r>
            <a:endParaRPr sz="15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/>
          <p:nvPr/>
        </p:nvSpPr>
        <p:spPr>
          <a:xfrm>
            <a:off x="0" y="-12375"/>
            <a:ext cx="9156300" cy="51558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0" y="627325"/>
            <a:ext cx="9156300" cy="453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0" y="627325"/>
            <a:ext cx="8056301" cy="451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64350" y="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Past medical records are easily accessible. This helps doctors for intuitive patient care, and helps patients by not having to carry around paper documents.</a:t>
            </a:r>
            <a:endParaRPr sz="15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0" y="-12375"/>
            <a:ext cx="9156300" cy="51558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0" y="642050"/>
            <a:ext cx="9156300" cy="45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00" y="642050"/>
            <a:ext cx="8030299" cy="450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61825" y="0"/>
            <a:ext cx="90135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Link your account with your family members and loved ones so that they can see your health records and vice-versa. This feature is especially useful for those whose parents or children are away from them.</a:t>
            </a:r>
            <a:endParaRPr sz="15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0" y="-12375"/>
            <a:ext cx="9156300" cy="51558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0" y="642050"/>
            <a:ext cx="9156300" cy="45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00" y="646400"/>
            <a:ext cx="8014925" cy="45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83875" y="0"/>
            <a:ext cx="9144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Referrals from</a:t>
            </a:r>
            <a:r>
              <a:rPr lang="en" sz="1500">
                <a:solidFill>
                  <a:srgbClr val="FFFFFF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one doctor to another doctor or health service, asking them to diagnose or treat a patient for a particular condition can be easily written in the Referrals tab.</a:t>
            </a:r>
            <a:endParaRPr sz="17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/>
          <p:nvPr/>
        </p:nvSpPr>
        <p:spPr>
          <a:xfrm>
            <a:off x="0" y="-12375"/>
            <a:ext cx="9156300" cy="51558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0" y="642050"/>
            <a:ext cx="9156300" cy="451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6425"/>
            <a:ext cx="4572000" cy="34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36425"/>
            <a:ext cx="4639325" cy="34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74175" y="20600"/>
            <a:ext cx="90012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Doctors have their own accounts which shows their general information like  hospital/clinic name, medical qualifications, contact info, etc.</a:t>
            </a:r>
            <a:endParaRPr sz="15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>
            <a:off x="0" y="-12375"/>
            <a:ext cx="9156300" cy="5155800"/>
          </a:xfrm>
          <a:prstGeom prst="rect">
            <a:avLst/>
          </a:prstGeom>
          <a:solidFill>
            <a:srgbClr val="F4F1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1316350" y="3515100"/>
            <a:ext cx="1120500" cy="1120500"/>
          </a:xfrm>
          <a:prstGeom prst="ellipse">
            <a:avLst/>
          </a:prstGeom>
          <a:noFill/>
          <a:ln cap="flat" cmpd="sng" w="28575">
            <a:solidFill>
              <a:srgbClr val="355C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00" y="3722850"/>
            <a:ext cx="705000" cy="705000"/>
          </a:xfrm>
          <a:prstGeom prst="flowChartConnector">
            <a:avLst/>
          </a:prstGeom>
          <a:noFill/>
          <a:ln cap="flat" cmpd="sng" w="76200">
            <a:solidFill>
              <a:srgbClr val="355C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28"/>
          <p:cNvSpPr txBox="1"/>
          <p:nvPr/>
        </p:nvSpPr>
        <p:spPr>
          <a:xfrm>
            <a:off x="2436850" y="3722850"/>
            <a:ext cx="3348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Central availability of </a:t>
            </a:r>
            <a:endParaRPr>
              <a:latin typeface="Alice"/>
              <a:ea typeface="Alice"/>
              <a:cs typeface="Alice"/>
              <a:sym typeface="Ali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data for easy access </a:t>
            </a:r>
            <a:endParaRPr>
              <a:latin typeface="Alice"/>
              <a:ea typeface="Alice"/>
              <a:cs typeface="Alice"/>
              <a:sym typeface="Ali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to authorised personnel</a:t>
            </a:r>
            <a:endParaRPr>
              <a:latin typeface="Alice"/>
              <a:ea typeface="Alice"/>
              <a:cs typeface="Alice"/>
              <a:sym typeface="Alice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900" y="1069475"/>
            <a:ext cx="705000" cy="705000"/>
          </a:xfrm>
          <a:prstGeom prst="flowChartConnector">
            <a:avLst/>
          </a:prstGeom>
          <a:noFill/>
          <a:ln cap="flat" cmpd="sng" w="76200">
            <a:solidFill>
              <a:srgbClr val="6C5B7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28"/>
          <p:cNvSpPr/>
          <p:nvPr/>
        </p:nvSpPr>
        <p:spPr>
          <a:xfrm>
            <a:off x="4571996" y="861565"/>
            <a:ext cx="1120800" cy="1120800"/>
          </a:xfrm>
          <a:prstGeom prst="flowChartConnector">
            <a:avLst/>
          </a:prstGeom>
          <a:noFill/>
          <a:ln cap="flat" cmpd="sng" w="28575">
            <a:solidFill>
              <a:srgbClr val="6C5B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5576250" y="705000"/>
            <a:ext cx="31365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Statistical studies:</a:t>
            </a:r>
            <a:endParaRPr>
              <a:latin typeface="Alice"/>
              <a:ea typeface="Alice"/>
              <a:cs typeface="Alice"/>
              <a:sym typeface="Alic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lice"/>
              <a:buChar char="●"/>
            </a:pPr>
            <a:r>
              <a:rPr lang="en" sz="1300">
                <a:latin typeface="Alice"/>
                <a:ea typeface="Alice"/>
                <a:cs typeface="Alice"/>
                <a:sym typeface="Alice"/>
              </a:rPr>
              <a:t>Prevalence of specific diseases</a:t>
            </a:r>
            <a:endParaRPr sz="1300">
              <a:latin typeface="Alice"/>
              <a:ea typeface="Alice"/>
              <a:cs typeface="Alice"/>
              <a:sym typeface="Alic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lice"/>
              <a:buChar char="●"/>
            </a:pPr>
            <a:r>
              <a:rPr lang="en" sz="1300">
                <a:latin typeface="Alice"/>
                <a:ea typeface="Alice"/>
                <a:cs typeface="Alice"/>
                <a:sym typeface="Alice"/>
              </a:rPr>
              <a:t>Statistics and spread pattern of epidemics</a:t>
            </a:r>
            <a:endParaRPr sz="1300">
              <a:latin typeface="Alice"/>
              <a:ea typeface="Alice"/>
              <a:cs typeface="Alice"/>
              <a:sym typeface="Alic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lice"/>
              <a:buChar char="●"/>
            </a:pPr>
            <a:r>
              <a:rPr lang="en" sz="1300">
                <a:latin typeface="Alice"/>
                <a:ea typeface="Alice"/>
                <a:cs typeface="Alice"/>
                <a:sym typeface="Alice"/>
              </a:rPr>
              <a:t>Effectiveness of medicines and vaccines  in a region</a:t>
            </a:r>
            <a:endParaRPr sz="1300">
              <a:latin typeface="Alice"/>
              <a:ea typeface="Alice"/>
              <a:cs typeface="Alice"/>
              <a:sym typeface="Alic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lice"/>
              <a:buChar char="●"/>
            </a:pPr>
            <a:r>
              <a:rPr lang="en" sz="1300">
                <a:latin typeface="Alice"/>
                <a:ea typeface="Alice"/>
                <a:cs typeface="Alice"/>
                <a:sym typeface="Alice"/>
              </a:rPr>
              <a:t>Malnutritional levels</a:t>
            </a:r>
            <a:endParaRPr sz="13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5043221" y="2225310"/>
            <a:ext cx="1120500" cy="1120500"/>
          </a:xfrm>
          <a:prstGeom prst="flowChartConnector">
            <a:avLst/>
          </a:prstGeom>
          <a:noFill/>
          <a:ln cap="flat" cmpd="sng" w="28575">
            <a:solidFill>
              <a:srgbClr val="C06C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 rotWithShape="1">
          <a:blip r:embed="rId5">
            <a:alphaModFix/>
          </a:blip>
          <a:srcRect b="0" l="20126" r="20991" t="0"/>
          <a:stretch/>
        </p:blipFill>
        <p:spPr>
          <a:xfrm>
            <a:off x="5250975" y="2439363"/>
            <a:ext cx="705000" cy="692400"/>
          </a:xfrm>
          <a:prstGeom prst="flowChartConnector">
            <a:avLst/>
          </a:prstGeom>
          <a:noFill/>
          <a:ln cap="flat" cmpd="sng" w="76200">
            <a:solidFill>
              <a:srgbClr val="C06C8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28"/>
          <p:cNvSpPr txBox="1"/>
          <p:nvPr/>
        </p:nvSpPr>
        <p:spPr>
          <a:xfrm>
            <a:off x="6163725" y="2278825"/>
            <a:ext cx="27303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Social studies:</a:t>
            </a:r>
            <a:endParaRPr>
              <a:latin typeface="Alice"/>
              <a:ea typeface="Alice"/>
              <a:cs typeface="Alice"/>
              <a:sym typeface="Alic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lice"/>
              <a:buChar char="●"/>
            </a:pPr>
            <a:r>
              <a:rPr lang="en" sz="1300">
                <a:latin typeface="Alice"/>
                <a:ea typeface="Alice"/>
                <a:cs typeface="Alice"/>
                <a:sym typeface="Alice"/>
              </a:rPr>
              <a:t>Socio-economic status of people being affected</a:t>
            </a:r>
            <a:endParaRPr sz="1300">
              <a:latin typeface="Alice"/>
              <a:ea typeface="Alice"/>
              <a:cs typeface="Alice"/>
              <a:sym typeface="Alic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lice"/>
              <a:buChar char="●"/>
            </a:pPr>
            <a:r>
              <a:rPr lang="en" sz="1300">
                <a:latin typeface="Alice"/>
                <a:ea typeface="Alice"/>
                <a:cs typeface="Alice"/>
                <a:sym typeface="Alice"/>
              </a:rPr>
              <a:t>Gender based studies of diseases </a:t>
            </a:r>
            <a:endParaRPr sz="1300">
              <a:latin typeface="Alice"/>
              <a:ea typeface="Alice"/>
              <a:cs typeface="Alice"/>
              <a:sym typeface="Alice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324" y="1069474"/>
            <a:ext cx="705000" cy="705000"/>
          </a:xfrm>
          <a:prstGeom prst="flowChartConnector">
            <a:avLst/>
          </a:prstGeom>
          <a:noFill/>
          <a:ln cap="flat" cmpd="sng" w="76200">
            <a:solidFill>
              <a:srgbClr val="F173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" name="Google Shape;245;p28"/>
          <p:cNvSpPr/>
          <p:nvPr/>
        </p:nvSpPr>
        <p:spPr>
          <a:xfrm>
            <a:off x="67575" y="861725"/>
            <a:ext cx="1120500" cy="1120500"/>
          </a:xfrm>
          <a:prstGeom prst="flowChartConnector">
            <a:avLst/>
          </a:prstGeom>
          <a:noFill/>
          <a:ln cap="flat" cmpd="sng" w="28575">
            <a:solidFill>
              <a:srgbClr val="F173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1180388" y="962475"/>
            <a:ext cx="26313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Helps in planning future disease prevention and management programmes </a:t>
            </a:r>
            <a:endParaRPr>
              <a:latin typeface="Alice"/>
              <a:ea typeface="Alice"/>
              <a:cs typeface="Alice"/>
              <a:sym typeface="Alice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7">
            <a:alphaModFix/>
          </a:blip>
          <a:srcRect b="0" l="15692" r="12684" t="0"/>
          <a:stretch/>
        </p:blipFill>
        <p:spPr>
          <a:xfrm>
            <a:off x="826850" y="2397425"/>
            <a:ext cx="705000" cy="693300"/>
          </a:xfrm>
          <a:prstGeom prst="flowChartConnector">
            <a:avLst/>
          </a:prstGeom>
          <a:noFill/>
          <a:ln cap="flat" cmpd="sng" w="76200">
            <a:solidFill>
              <a:srgbClr val="F8B28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28"/>
          <p:cNvSpPr/>
          <p:nvPr/>
        </p:nvSpPr>
        <p:spPr>
          <a:xfrm>
            <a:off x="619104" y="2183835"/>
            <a:ext cx="1120500" cy="1120500"/>
          </a:xfrm>
          <a:prstGeom prst="flowChartConnector">
            <a:avLst/>
          </a:prstGeom>
          <a:noFill/>
          <a:ln cap="flat" cmpd="sng" w="28575">
            <a:solidFill>
              <a:srgbClr val="F8B2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1739600" y="2216375"/>
            <a:ext cx="23754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Reduces cases of misprescription, overprescription and maltreatment of patients</a:t>
            </a:r>
            <a:endParaRPr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5645629" y="3515090"/>
            <a:ext cx="1120500" cy="1120500"/>
          </a:xfrm>
          <a:prstGeom prst="flowChartConnector">
            <a:avLst/>
          </a:prstGeom>
          <a:noFill/>
          <a:ln cap="flat" cmpd="sng" w="28575">
            <a:solidFill>
              <a:srgbClr val="96B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 rotWithShape="1">
          <a:blip r:embed="rId8">
            <a:alphaModFix/>
          </a:blip>
          <a:srcRect b="7271" l="0" r="0" t="3282"/>
          <a:stretch/>
        </p:blipFill>
        <p:spPr>
          <a:xfrm>
            <a:off x="5853375" y="3722850"/>
            <a:ext cx="705000" cy="705000"/>
          </a:xfrm>
          <a:prstGeom prst="flowChartConnector">
            <a:avLst/>
          </a:prstGeom>
          <a:noFill/>
          <a:ln cap="flat" cmpd="sng" w="76200">
            <a:solidFill>
              <a:srgbClr val="96B29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28"/>
          <p:cNvSpPr txBox="1"/>
          <p:nvPr/>
        </p:nvSpPr>
        <p:spPr>
          <a:xfrm>
            <a:off x="6766125" y="3588650"/>
            <a:ext cx="21486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Helps acquire information required to substantiate medico-legal cases</a:t>
            </a:r>
            <a:endParaRPr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0" y="0"/>
            <a:ext cx="9144000" cy="7050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137275" y="82350"/>
            <a:ext cx="30417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Eczar"/>
                <a:ea typeface="Eczar"/>
                <a:cs typeface="Eczar"/>
                <a:sym typeface="Eczar"/>
              </a:rPr>
              <a:t>ADVANTAGES</a:t>
            </a:r>
            <a:endParaRPr b="1" sz="1800">
              <a:solidFill>
                <a:srgbClr val="FFFFFF"/>
              </a:solidFill>
              <a:latin typeface="Eczar"/>
              <a:ea typeface="Eczar"/>
              <a:cs typeface="Eczar"/>
              <a:sym typeface="Ecz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000" y="0"/>
            <a:ext cx="789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0" y="0"/>
            <a:ext cx="1344000" cy="5143500"/>
          </a:xfrm>
          <a:prstGeom prst="rect">
            <a:avLst/>
          </a:prstGeom>
          <a:solidFill>
            <a:srgbClr val="0B0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 rot="-5400000">
            <a:off x="-1206525" y="2093100"/>
            <a:ext cx="3896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Eczar"/>
                <a:ea typeface="Eczar"/>
                <a:cs typeface="Eczar"/>
                <a:sym typeface="Eczar"/>
              </a:rPr>
              <a:t>Road Ahead</a:t>
            </a:r>
            <a:endParaRPr sz="3500">
              <a:solidFill>
                <a:srgbClr val="FFFFFF"/>
              </a:solidFill>
              <a:latin typeface="Eczar"/>
              <a:ea typeface="Eczar"/>
              <a:cs typeface="Eczar"/>
              <a:sym typeface="Eczar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1497600" y="3843850"/>
            <a:ext cx="28998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ice"/>
                <a:ea typeface="Alice"/>
                <a:cs typeface="Alice"/>
                <a:sym typeface="Alice"/>
              </a:rPr>
              <a:t>Categorisation of patient history into various sub-specialities</a:t>
            </a:r>
            <a:endParaRPr sz="16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6767100" y="3499000"/>
            <a:ext cx="23769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ice"/>
                <a:ea typeface="Alice"/>
                <a:cs typeface="Alice"/>
                <a:sym typeface="Alice"/>
              </a:rPr>
              <a:t>Long term tracking of patient’s blood pressure and blood sugar </a:t>
            </a:r>
            <a:r>
              <a:rPr lang="en" sz="1600">
                <a:latin typeface="Alice"/>
                <a:ea typeface="Alice"/>
                <a:cs typeface="Alice"/>
                <a:sym typeface="Alice"/>
              </a:rPr>
              <a:t>levels</a:t>
            </a:r>
            <a:endParaRPr sz="16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6673100" y="561750"/>
            <a:ext cx="23769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ice"/>
                <a:ea typeface="Alice"/>
                <a:cs typeface="Alice"/>
                <a:sym typeface="Alice"/>
              </a:rPr>
              <a:t>Accessibility of d</a:t>
            </a:r>
            <a:r>
              <a:rPr lang="en" sz="1600">
                <a:latin typeface="Alice"/>
                <a:ea typeface="Alice"/>
                <a:cs typeface="Alice"/>
                <a:sym typeface="Alice"/>
              </a:rPr>
              <a:t>igitally verified medical certificates (birth, death certificates etc)</a:t>
            </a:r>
            <a:r>
              <a:rPr lang="en" sz="1600"/>
              <a:t> </a:t>
            </a:r>
            <a:endParaRPr sz="1600"/>
          </a:p>
        </p:txBody>
      </p:sp>
      <p:sp>
        <p:nvSpPr>
          <p:cNvPr id="265" name="Google Shape;265;p29"/>
          <p:cNvSpPr txBox="1"/>
          <p:nvPr/>
        </p:nvSpPr>
        <p:spPr>
          <a:xfrm>
            <a:off x="1584150" y="432025"/>
            <a:ext cx="30744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ice"/>
                <a:ea typeface="Alice"/>
                <a:cs typeface="Alice"/>
                <a:sym typeface="Alice"/>
              </a:rPr>
              <a:t>Option of Patient Confidentiality of illness status with linked family members (restricted/full access)</a:t>
            </a:r>
            <a:endParaRPr sz="1600"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b="0" l="18870" r="18870" t="0"/>
          <a:stretch/>
        </p:blipFill>
        <p:spPr>
          <a:xfrm flipH="1">
            <a:off x="384950" y="1288775"/>
            <a:ext cx="2208900" cy="1986900"/>
          </a:xfrm>
          <a:prstGeom prst="flowChartConnector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b="4930" l="0" r="0" t="4930"/>
          <a:stretch/>
        </p:blipFill>
        <p:spPr>
          <a:xfrm>
            <a:off x="3467550" y="1328075"/>
            <a:ext cx="2208900" cy="1986900"/>
          </a:xfrm>
          <a:prstGeom prst="flowChartConnector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30"/>
          <p:cNvSpPr/>
          <p:nvPr/>
        </p:nvSpPr>
        <p:spPr>
          <a:xfrm>
            <a:off x="50" y="3894550"/>
            <a:ext cx="2978700" cy="12489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 txBox="1"/>
          <p:nvPr/>
        </p:nvSpPr>
        <p:spPr>
          <a:xfrm>
            <a:off x="310850" y="4040350"/>
            <a:ext cx="2283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Environment Friendly</a:t>
            </a:r>
            <a:endParaRPr sz="30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3146563" y="3894550"/>
            <a:ext cx="2914800" cy="12489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3292913" y="4040350"/>
            <a:ext cx="23838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Good Health and Well-being</a:t>
            </a:r>
            <a:r>
              <a:rPr lang="en" sz="25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5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5">
            <a:alphaModFix/>
          </a:blip>
          <a:srcRect b="0" l="3942" r="3942" t="0"/>
          <a:stretch/>
        </p:blipFill>
        <p:spPr>
          <a:xfrm>
            <a:off x="6459425" y="1308125"/>
            <a:ext cx="2208900" cy="19869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30"/>
          <p:cNvSpPr/>
          <p:nvPr/>
        </p:nvSpPr>
        <p:spPr>
          <a:xfrm>
            <a:off x="6229175" y="3894550"/>
            <a:ext cx="2914800" cy="1248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 txBox="1"/>
          <p:nvPr/>
        </p:nvSpPr>
        <p:spPr>
          <a:xfrm>
            <a:off x="6229200" y="4000450"/>
            <a:ext cx="29148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Faster Dedicated Services</a:t>
            </a:r>
            <a:endParaRPr sz="24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0" y="0"/>
            <a:ext cx="9144000" cy="7086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94000" y="105900"/>
            <a:ext cx="7338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Eczar"/>
                <a:ea typeface="Eczar"/>
                <a:cs typeface="Eczar"/>
                <a:sym typeface="Eczar"/>
              </a:rPr>
              <a:t>SOCIAL IMPACTS</a:t>
            </a:r>
            <a:endParaRPr/>
          </a:p>
        </p:txBody>
      </p:sp>
      <p:cxnSp>
        <p:nvCxnSpPr>
          <p:cNvPr id="281" name="Google Shape;281;p30"/>
          <p:cNvCxnSpPr>
            <a:endCxn id="272" idx="3"/>
          </p:cNvCxnSpPr>
          <p:nvPr/>
        </p:nvCxnSpPr>
        <p:spPr>
          <a:xfrm>
            <a:off x="2962850" y="904900"/>
            <a:ext cx="15900" cy="36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0"/>
          <p:cNvCxnSpPr>
            <a:endCxn id="274" idx="3"/>
          </p:cNvCxnSpPr>
          <p:nvPr/>
        </p:nvCxnSpPr>
        <p:spPr>
          <a:xfrm>
            <a:off x="5990863" y="981700"/>
            <a:ext cx="70500" cy="35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1F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>
            <a:off x="12375" y="0"/>
            <a:ext cx="2695500" cy="5143500"/>
          </a:xfrm>
          <a:prstGeom prst="rect">
            <a:avLst/>
          </a:prstGeom>
          <a:solidFill>
            <a:srgbClr val="C307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12375" y="0"/>
            <a:ext cx="2423400" cy="5143500"/>
          </a:xfrm>
          <a:prstGeom prst="rect">
            <a:avLst/>
          </a:prstGeom>
          <a:solidFill>
            <a:srgbClr val="6F2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12375" y="0"/>
            <a:ext cx="2151300" cy="5143500"/>
          </a:xfrm>
          <a:prstGeom prst="rect">
            <a:avLst/>
          </a:prstGeom>
          <a:solidFill>
            <a:srgbClr val="4E4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0" y="0"/>
            <a:ext cx="1854600" cy="5143500"/>
          </a:xfrm>
          <a:prstGeom prst="rect">
            <a:avLst/>
          </a:prstGeom>
          <a:solidFill>
            <a:srgbClr val="0B0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 rot="-5400000">
            <a:off x="-955100" y="2030875"/>
            <a:ext cx="41358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rPr>
              <a:t>Hackathon 2020</a:t>
            </a:r>
            <a:endParaRPr sz="3500">
              <a:solidFill>
                <a:schemeClr val="lt1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3771075" y="1925725"/>
            <a:ext cx="43521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660000"/>
                </a:solidFill>
                <a:latin typeface="EB Garamond"/>
                <a:ea typeface="EB Garamond"/>
                <a:cs typeface="EB Garamond"/>
                <a:sym typeface="EB Garamond"/>
              </a:rPr>
              <a:t>T</a:t>
            </a:r>
            <a:r>
              <a:rPr b="1" lang="en" sz="4000">
                <a:solidFill>
                  <a:srgbClr val="660000"/>
                </a:solidFill>
                <a:latin typeface="EB Garamond"/>
                <a:ea typeface="EB Garamond"/>
                <a:cs typeface="EB Garamond"/>
                <a:sym typeface="EB Garamond"/>
              </a:rPr>
              <a:t>H</a:t>
            </a:r>
            <a:r>
              <a:rPr b="1" lang="en" sz="4000">
                <a:solidFill>
                  <a:srgbClr val="660000"/>
                </a:solidFill>
                <a:latin typeface="EB Garamond"/>
                <a:ea typeface="EB Garamond"/>
                <a:cs typeface="EB Garamond"/>
                <a:sym typeface="EB Garamond"/>
              </a:rPr>
              <a:t>ANK YOU</a:t>
            </a:r>
            <a:endParaRPr b="1" sz="4000">
              <a:solidFill>
                <a:srgbClr val="66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075" y="4541775"/>
            <a:ext cx="1366924" cy="6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1F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99350" y="1143850"/>
            <a:ext cx="3669600" cy="27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B Garamond"/>
                <a:ea typeface="EB Garamond"/>
                <a:cs typeface="EB Garamond"/>
                <a:sym typeface="EB Garamond"/>
              </a:rPr>
              <a:t>Meet Our Team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EB Garamond"/>
                <a:ea typeface="EB Garamond"/>
                <a:cs typeface="EB Garamond"/>
                <a:sym typeface="EB Garamond"/>
              </a:rPr>
              <a:t>HEALTH TECHIES</a:t>
            </a:r>
            <a:endParaRPr b="1"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744650" y="-150"/>
            <a:ext cx="4399500" cy="51435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4817225" y="220325"/>
            <a:ext cx="4339500" cy="49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Amjad Ali PS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CSB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Lisa V Cherian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CSA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Maria Anna Philip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CSB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Navya PS</a:t>
            </a:r>
            <a:endParaRPr sz="19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0"/>
              </a:spcBef>
              <a:spcAft>
                <a:spcPts val="5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CSA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399350" y="-150"/>
            <a:ext cx="345300" cy="5161500"/>
          </a:xfrm>
          <a:prstGeom prst="rect">
            <a:avLst/>
          </a:prstGeom>
          <a:solidFill>
            <a:srgbClr val="C307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41400" l="0" r="14478" t="0"/>
          <a:stretch/>
        </p:blipFill>
        <p:spPr>
          <a:xfrm>
            <a:off x="4033350" y="1458975"/>
            <a:ext cx="1077300" cy="10653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53362" l="0" r="0" t="0"/>
          <a:stretch/>
        </p:blipFill>
        <p:spPr>
          <a:xfrm>
            <a:off x="4033350" y="2658900"/>
            <a:ext cx="1077300" cy="10578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30733" l="11569" r="19024" t="0"/>
          <a:stretch/>
        </p:blipFill>
        <p:spPr>
          <a:xfrm>
            <a:off x="4041150" y="3851350"/>
            <a:ext cx="1061700" cy="10578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6">
            <a:alphaModFix/>
          </a:blip>
          <a:srcRect b="0" l="-1471" r="0" t="0"/>
          <a:stretch/>
        </p:blipFill>
        <p:spPr>
          <a:xfrm>
            <a:off x="4033350" y="296550"/>
            <a:ext cx="1077300" cy="10578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6550" y="0"/>
            <a:ext cx="2126651" cy="9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1F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5"/>
          <p:cNvCxnSpPr/>
          <p:nvPr/>
        </p:nvCxnSpPr>
        <p:spPr>
          <a:xfrm>
            <a:off x="4572000" y="9300"/>
            <a:ext cx="0" cy="51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17513" l="0" r="0" t="12683"/>
          <a:stretch/>
        </p:blipFill>
        <p:spPr>
          <a:xfrm>
            <a:off x="302025" y="392775"/>
            <a:ext cx="1699200" cy="1776900"/>
          </a:xfrm>
          <a:prstGeom prst="flowChartConnector">
            <a:avLst/>
          </a:prstGeom>
          <a:noFill/>
          <a:ln cap="flat" cmpd="sng" w="76200">
            <a:solidFill>
              <a:srgbClr val="0B063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2" name="Google Shape;82;p15"/>
          <p:cNvCxnSpPr/>
          <p:nvPr/>
        </p:nvCxnSpPr>
        <p:spPr>
          <a:xfrm flipH="1" rot="10800000">
            <a:off x="1504500" y="392775"/>
            <a:ext cx="3067500" cy="9300"/>
          </a:xfrm>
          <a:prstGeom prst="straightConnector1">
            <a:avLst/>
          </a:prstGeom>
          <a:noFill/>
          <a:ln cap="flat" cmpd="sng" w="19050">
            <a:solidFill>
              <a:srgbClr val="0B06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>
            <a:off x="1561750" y="2150925"/>
            <a:ext cx="3020700" cy="9300"/>
          </a:xfrm>
          <a:prstGeom prst="straightConnector1">
            <a:avLst/>
          </a:prstGeom>
          <a:noFill/>
          <a:ln cap="flat" cmpd="sng" w="19050">
            <a:solidFill>
              <a:srgbClr val="0B0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/>
        </p:nvSpPr>
        <p:spPr>
          <a:xfrm>
            <a:off x="2253800" y="794900"/>
            <a:ext cx="20382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5818E"/>
                </a:solidFill>
              </a:rPr>
              <a:t>PROBLEM STATEMENT</a:t>
            </a:r>
            <a:endParaRPr b="1" sz="1700">
              <a:solidFill>
                <a:srgbClr val="45818E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41575" y="2450050"/>
            <a:ext cx="3663900" cy="2487000"/>
          </a:xfrm>
          <a:prstGeom prst="rect">
            <a:avLst/>
          </a:prstGeom>
          <a:solidFill>
            <a:srgbClr val="F4F1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ice"/>
                <a:ea typeface="Alice"/>
                <a:cs typeface="Alice"/>
                <a:sym typeface="Alice"/>
              </a:rPr>
              <a:t>Enabling a patient-centered information exchange system</a:t>
            </a: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Alice"/>
                <a:ea typeface="Alice"/>
                <a:cs typeface="Alice"/>
                <a:sym typeface="Alice"/>
              </a:rPr>
              <a:t> </a:t>
            </a:r>
            <a:endParaRPr sz="19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7135425" y="860375"/>
            <a:ext cx="14121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5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310550" y="3235725"/>
            <a:ext cx="53865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5050625" y="2646100"/>
            <a:ext cx="37221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0633"/>
                </a:solidFill>
                <a:latin typeface="Alice"/>
                <a:ea typeface="Alice"/>
                <a:cs typeface="Alice"/>
                <a:sym typeface="Alice"/>
              </a:rPr>
              <a:t>An Aadhar based dynamic national repository of medical records of the citizens for an effective healthcare management.</a:t>
            </a:r>
            <a:endParaRPr sz="1600">
              <a:solidFill>
                <a:srgbClr val="0B0633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4587450" y="0"/>
            <a:ext cx="4556700" cy="51522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rgbClr val="0B0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100" y="392775"/>
            <a:ext cx="1699200" cy="1718400"/>
          </a:xfrm>
          <a:prstGeom prst="flowChartConnector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1" name="Google Shape;91;p15"/>
          <p:cNvCxnSpPr/>
          <p:nvPr/>
        </p:nvCxnSpPr>
        <p:spPr>
          <a:xfrm>
            <a:off x="6012450" y="393075"/>
            <a:ext cx="3122100" cy="22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5"/>
          <p:cNvCxnSpPr/>
          <p:nvPr/>
        </p:nvCxnSpPr>
        <p:spPr>
          <a:xfrm>
            <a:off x="5902075" y="2155575"/>
            <a:ext cx="3213600" cy="7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5"/>
          <p:cNvSpPr txBox="1"/>
          <p:nvPr/>
        </p:nvSpPr>
        <p:spPr>
          <a:xfrm>
            <a:off x="7037475" y="982425"/>
            <a:ext cx="1454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</a:rPr>
              <a:t>OUR HACK</a:t>
            </a:r>
            <a:endParaRPr b="1" sz="1700">
              <a:solidFill>
                <a:schemeClr val="lt2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968750" y="2437150"/>
            <a:ext cx="3722100" cy="24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Alice"/>
                <a:ea typeface="Alice"/>
                <a:cs typeface="Alice"/>
                <a:sym typeface="Alice"/>
              </a:rPr>
              <a:t>An Aadhar based dynamic national repository of medical records of citizens for effective healthcare management </a:t>
            </a:r>
            <a:endParaRPr sz="1600">
              <a:solidFill>
                <a:schemeClr val="lt2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1192575" y="2815425"/>
            <a:ext cx="2038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lice"/>
                <a:ea typeface="Alice"/>
                <a:cs typeface="Alice"/>
                <a:sym typeface="Alice"/>
              </a:rPr>
              <a:t>Health Tech</a:t>
            </a:r>
            <a:endParaRPr b="1" sz="18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4416350" y="-8700"/>
            <a:ext cx="323400" cy="5152200"/>
          </a:xfrm>
          <a:prstGeom prst="rect">
            <a:avLst/>
          </a:prstGeom>
          <a:solidFill>
            <a:srgbClr val="C307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4574075" y="0"/>
            <a:ext cx="4569900" cy="5143500"/>
          </a:xfrm>
          <a:prstGeom prst="rect">
            <a:avLst/>
          </a:prstGeom>
          <a:solidFill>
            <a:srgbClr val="F4F1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4389725" y="1091900"/>
            <a:ext cx="45615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lice"/>
              <a:buChar char="●"/>
            </a:pPr>
            <a:r>
              <a:rPr lang="en" sz="1500">
                <a:latin typeface="Alice"/>
                <a:ea typeface="Alice"/>
                <a:cs typeface="Alice"/>
                <a:sym typeface="Alice"/>
              </a:rPr>
              <a:t>Patient</a:t>
            </a:r>
            <a:r>
              <a:rPr lang="en" sz="1500">
                <a:latin typeface="Alice"/>
                <a:ea typeface="Alice"/>
                <a:cs typeface="Alice"/>
                <a:sym typeface="Alice"/>
              </a:rPr>
              <a:t>s often have to carry numerous health documents while visiting a doctor.</a:t>
            </a:r>
            <a:endParaRPr sz="1500">
              <a:latin typeface="Alice"/>
              <a:ea typeface="Alice"/>
              <a:cs typeface="Alice"/>
              <a:sym typeface="Alice"/>
            </a:endParaRPr>
          </a:p>
          <a:p>
            <a:pPr indent="-323850" lvl="0" marL="914400" rtl="0" algn="l">
              <a:spcBef>
                <a:spcPts val="1000"/>
              </a:spcBef>
              <a:spcAft>
                <a:spcPts val="0"/>
              </a:spcAft>
              <a:buSzPts val="1500"/>
              <a:buFont typeface="Alice"/>
              <a:buChar char="●"/>
            </a:pPr>
            <a:r>
              <a:rPr lang="en" sz="1500">
                <a:latin typeface="Alice"/>
                <a:ea typeface="Alice"/>
                <a:cs typeface="Alice"/>
                <a:sym typeface="Alice"/>
              </a:rPr>
              <a:t>Documents are often lost or ruined from natural calamities such as floods.</a:t>
            </a:r>
            <a:endParaRPr sz="1500">
              <a:latin typeface="Alice"/>
              <a:ea typeface="Alice"/>
              <a:cs typeface="Alice"/>
              <a:sym typeface="Alice"/>
            </a:endParaRPr>
          </a:p>
          <a:p>
            <a:pPr indent="-323850" lvl="0" marL="914400" rtl="0" algn="l">
              <a:spcBef>
                <a:spcPts val="1000"/>
              </a:spcBef>
              <a:spcAft>
                <a:spcPts val="0"/>
              </a:spcAft>
              <a:buSzPts val="1500"/>
              <a:buFont typeface="Alice"/>
              <a:buChar char="●"/>
            </a:pPr>
            <a:r>
              <a:rPr lang="en" sz="1500">
                <a:latin typeface="Alice"/>
                <a:ea typeface="Alice"/>
                <a:cs typeface="Alice"/>
                <a:sym typeface="Alice"/>
              </a:rPr>
              <a:t>Health records  are not accessible all the time or across the country.</a:t>
            </a:r>
            <a:endParaRPr sz="1500">
              <a:latin typeface="Alice"/>
              <a:ea typeface="Alice"/>
              <a:cs typeface="Alice"/>
              <a:sym typeface="Alic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lice"/>
              <a:ea typeface="Alice"/>
              <a:cs typeface="Alice"/>
              <a:sym typeface="Alice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1000"/>
              </a:spcAft>
              <a:buSzPts val="1500"/>
              <a:buFont typeface="Alice"/>
              <a:buChar char="●"/>
            </a:pPr>
            <a:r>
              <a:rPr lang="en" sz="1500">
                <a:latin typeface="Alice"/>
                <a:ea typeface="Alice"/>
                <a:cs typeface="Alice"/>
                <a:sym typeface="Alice"/>
              </a:rPr>
              <a:t>Documents might not be available at times of emergency.</a:t>
            </a:r>
            <a:endParaRPr sz="15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4F1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4389600" y="642825"/>
            <a:ext cx="364800" cy="4500600"/>
          </a:xfrm>
          <a:prstGeom prst="rect">
            <a:avLst/>
          </a:prstGeom>
          <a:solidFill>
            <a:srgbClr val="C307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-12375" y="-12375"/>
            <a:ext cx="9144000" cy="7086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20825" y="1570125"/>
            <a:ext cx="43689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lice"/>
              <a:buChar char="●"/>
            </a:pPr>
            <a:r>
              <a:rPr lang="en" sz="1500">
                <a:latin typeface="Alice"/>
                <a:ea typeface="Alice"/>
                <a:cs typeface="Alice"/>
                <a:sym typeface="Alice"/>
              </a:rPr>
              <a:t>Unavailability of patient’s past medical records for reference.</a:t>
            </a:r>
            <a:endParaRPr sz="1500">
              <a:latin typeface="Alice"/>
              <a:ea typeface="Alice"/>
              <a:cs typeface="Alice"/>
              <a:sym typeface="Alic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lice"/>
              <a:buChar char="●"/>
            </a:pPr>
            <a:r>
              <a:rPr lang="en" sz="1500">
                <a:latin typeface="Alice"/>
                <a:ea typeface="Alice"/>
                <a:cs typeface="Alice"/>
                <a:sym typeface="Alice"/>
              </a:rPr>
              <a:t>Unawareness of various allergies and hereditary diseases the patient may have.</a:t>
            </a:r>
            <a:endParaRPr sz="1500">
              <a:latin typeface="Alice"/>
              <a:ea typeface="Alice"/>
              <a:cs typeface="Alice"/>
              <a:sym typeface="Alic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lice"/>
              <a:buChar char="●"/>
            </a:pPr>
            <a:r>
              <a:rPr lang="en" sz="15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rPr>
              <a:t>Difficulty in pinpointing the timelines of the diseases on the patient’s records.</a:t>
            </a:r>
            <a:endParaRPr sz="1500">
              <a:latin typeface="Alice"/>
              <a:ea typeface="Alice"/>
              <a:cs typeface="Alice"/>
              <a:sym typeface="Alice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lice"/>
              <a:buChar char="●"/>
            </a:pPr>
            <a:r>
              <a:rPr lang="en" sz="1500">
                <a:latin typeface="Alice"/>
                <a:ea typeface="Alice"/>
                <a:cs typeface="Alice"/>
                <a:sym typeface="Alice"/>
              </a:rPr>
              <a:t>Patients may often hide or lie about the presence or absence of certain medical conditions.</a:t>
            </a:r>
            <a:endParaRPr sz="1500">
              <a:latin typeface="Alice"/>
              <a:ea typeface="Alice"/>
              <a:cs typeface="Alice"/>
              <a:sym typeface="Alice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311700" y="123675"/>
            <a:ext cx="25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Eczar"/>
                <a:ea typeface="Eczar"/>
                <a:cs typeface="Eczar"/>
                <a:sym typeface="Eczar"/>
              </a:rPr>
              <a:t>PROBLEMS 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974975" y="891138"/>
            <a:ext cx="2460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Faced by Doctors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5873000" y="902575"/>
            <a:ext cx="2200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Faced by Patients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0" y="-12375"/>
            <a:ext cx="9144000" cy="51561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475450" y="59625"/>
            <a:ext cx="22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Eczar"/>
                <a:ea typeface="Eczar"/>
                <a:cs typeface="Eczar"/>
                <a:sym typeface="Eczar"/>
              </a:rPr>
              <a:t>OUR SOLUTION</a:t>
            </a:r>
            <a:endParaRPr b="1" sz="2000">
              <a:solidFill>
                <a:srgbClr val="FFFFFF"/>
              </a:solidFill>
              <a:latin typeface="Eczar"/>
              <a:ea typeface="Eczar"/>
              <a:cs typeface="Eczar"/>
              <a:sym typeface="Eczar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0" y="632325"/>
            <a:ext cx="9144000" cy="45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00" y="640048"/>
            <a:ext cx="8020003" cy="451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1F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 rot="5400000">
            <a:off x="-1155775" y="1151487"/>
            <a:ext cx="3792900" cy="3553800"/>
          </a:xfrm>
          <a:prstGeom prst="blockArc">
            <a:avLst>
              <a:gd fmla="val 10773554" name="adj1"/>
              <a:gd fmla="val 21503268" name="adj2"/>
              <a:gd fmla="val 3689" name="adj3"/>
            </a:avLst>
          </a:prstGeom>
          <a:solidFill>
            <a:srgbClr val="72727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250" y="992163"/>
            <a:ext cx="736500" cy="736500"/>
          </a:xfrm>
          <a:prstGeom prst="flowChartConnec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18"/>
          <p:cNvSpPr txBox="1"/>
          <p:nvPr/>
        </p:nvSpPr>
        <p:spPr>
          <a:xfrm>
            <a:off x="3743600" y="1014825"/>
            <a:ext cx="2805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Demystifies doctor-patient relationship</a:t>
            </a:r>
            <a:endParaRPr>
              <a:latin typeface="Alice"/>
              <a:ea typeface="Alice"/>
              <a:cs typeface="Alice"/>
              <a:sym typeface="Alice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038" y="1620525"/>
            <a:ext cx="736500" cy="736500"/>
          </a:xfrm>
          <a:prstGeom prst="flowChartConnec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18"/>
          <p:cNvSpPr txBox="1"/>
          <p:nvPr/>
        </p:nvSpPr>
        <p:spPr>
          <a:xfrm>
            <a:off x="5001450" y="1548475"/>
            <a:ext cx="2973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Brings </a:t>
            </a:r>
            <a:r>
              <a:rPr lang="en">
                <a:latin typeface="Alice"/>
                <a:ea typeface="Alice"/>
                <a:cs typeface="Alice"/>
                <a:sym typeface="Alice"/>
              </a:rPr>
              <a:t>healthcare information into public domain</a:t>
            </a:r>
            <a:endParaRPr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1540550" y="1292475"/>
            <a:ext cx="144300" cy="135900"/>
          </a:xfrm>
          <a:prstGeom prst="flowChartConnector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863" y="3345225"/>
            <a:ext cx="736500" cy="736500"/>
          </a:xfrm>
          <a:prstGeom prst="flowChartConnec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18"/>
          <p:cNvSpPr txBox="1"/>
          <p:nvPr/>
        </p:nvSpPr>
        <p:spPr>
          <a:xfrm>
            <a:off x="5057850" y="3424075"/>
            <a:ext cx="2553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Establishes a patient support system</a:t>
            </a:r>
            <a:endParaRPr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3743600" y="4226275"/>
            <a:ext cx="297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Brings a paradigm which puts disease diagnostics in perspective</a:t>
            </a:r>
            <a:endParaRPr>
              <a:latin typeface="Alice"/>
              <a:ea typeface="Alice"/>
              <a:cs typeface="Alice"/>
              <a:sym typeface="Alice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6">
            <a:alphaModFix/>
          </a:blip>
          <a:srcRect b="11520" l="0" r="0" t="0"/>
          <a:stretch/>
        </p:blipFill>
        <p:spPr>
          <a:xfrm>
            <a:off x="5225363" y="2486275"/>
            <a:ext cx="771600" cy="736500"/>
          </a:xfrm>
          <a:prstGeom prst="flowChartConnec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18"/>
          <p:cNvSpPr txBox="1"/>
          <p:nvPr/>
        </p:nvSpPr>
        <p:spPr>
          <a:xfrm>
            <a:off x="6104000" y="2554075"/>
            <a:ext cx="344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Builds a decision support system</a:t>
            </a:r>
            <a:endParaRPr>
              <a:latin typeface="Alice"/>
              <a:ea typeface="Alice"/>
              <a:cs typeface="Alice"/>
              <a:sym typeface="Ali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ice"/>
                <a:ea typeface="Alice"/>
                <a:cs typeface="Alice"/>
                <a:sym typeface="Alice"/>
              </a:rPr>
              <a:t>for the health care fraternity</a:t>
            </a:r>
            <a:endParaRPr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173550" y="1934725"/>
            <a:ext cx="144300" cy="135900"/>
          </a:xfrm>
          <a:prstGeom prst="flowChartConnector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2373275" y="2733463"/>
            <a:ext cx="144300" cy="135900"/>
          </a:xfrm>
          <a:prstGeom prst="flowChartConnector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2203400" y="3639625"/>
            <a:ext cx="144300" cy="135900"/>
          </a:xfrm>
          <a:prstGeom prst="flowChartConnector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1684850" y="4352675"/>
            <a:ext cx="144300" cy="135900"/>
          </a:xfrm>
          <a:prstGeom prst="flowChartConnector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18"/>
          <p:cNvCxnSpPr>
            <a:stCxn id="129" idx="6"/>
          </p:cNvCxnSpPr>
          <p:nvPr/>
        </p:nvCxnSpPr>
        <p:spPr>
          <a:xfrm flipH="1" rot="10800000">
            <a:off x="1684850" y="1357425"/>
            <a:ext cx="1181400" cy="3000"/>
          </a:xfrm>
          <a:prstGeom prst="straightConnector1">
            <a:avLst/>
          </a:prstGeom>
          <a:noFill/>
          <a:ln cap="flat" cmpd="sng" w="19050">
            <a:solidFill>
              <a:srgbClr val="0B06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8"/>
          <p:cNvCxnSpPr>
            <a:endCxn id="127" idx="2"/>
          </p:cNvCxnSpPr>
          <p:nvPr/>
        </p:nvCxnSpPr>
        <p:spPr>
          <a:xfrm>
            <a:off x="2288038" y="1988775"/>
            <a:ext cx="1815000" cy="0"/>
          </a:xfrm>
          <a:prstGeom prst="straightConnector1">
            <a:avLst/>
          </a:prstGeom>
          <a:noFill/>
          <a:ln cap="flat" cmpd="sng" w="19050">
            <a:solidFill>
              <a:srgbClr val="0B06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8"/>
          <p:cNvCxnSpPr/>
          <p:nvPr/>
        </p:nvCxnSpPr>
        <p:spPr>
          <a:xfrm>
            <a:off x="2517575" y="2869363"/>
            <a:ext cx="2707800" cy="0"/>
          </a:xfrm>
          <a:prstGeom prst="straightConnector1">
            <a:avLst/>
          </a:prstGeom>
          <a:noFill/>
          <a:ln cap="flat" cmpd="sng" w="19050">
            <a:solidFill>
              <a:srgbClr val="0B06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8"/>
          <p:cNvCxnSpPr>
            <a:stCxn id="137" idx="6"/>
            <a:endCxn id="130" idx="2"/>
          </p:cNvCxnSpPr>
          <p:nvPr/>
        </p:nvCxnSpPr>
        <p:spPr>
          <a:xfrm>
            <a:off x="2347700" y="3707575"/>
            <a:ext cx="1784100" cy="6000"/>
          </a:xfrm>
          <a:prstGeom prst="straightConnector1">
            <a:avLst/>
          </a:prstGeom>
          <a:noFill/>
          <a:ln cap="flat" cmpd="sng" w="19050">
            <a:solidFill>
              <a:srgbClr val="0B06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1787225" y="4420625"/>
            <a:ext cx="1316400" cy="0"/>
          </a:xfrm>
          <a:prstGeom prst="straightConnector1">
            <a:avLst/>
          </a:prstGeom>
          <a:noFill/>
          <a:ln cap="flat" cmpd="sng" w="19050">
            <a:solidFill>
              <a:srgbClr val="0B063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6250" y="4052375"/>
            <a:ext cx="736500" cy="736500"/>
          </a:xfrm>
          <a:prstGeom prst="flowChartConnecto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18"/>
          <p:cNvSpPr/>
          <p:nvPr/>
        </p:nvSpPr>
        <p:spPr>
          <a:xfrm>
            <a:off x="0" y="-12375"/>
            <a:ext cx="9156300" cy="6447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283225" y="57700"/>
            <a:ext cx="304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Eczar"/>
                <a:ea typeface="Eczar"/>
                <a:cs typeface="Eczar"/>
                <a:sym typeface="Eczar"/>
              </a:rPr>
              <a:t>OBJECTIVES</a:t>
            </a:r>
            <a:endParaRPr b="1" sz="2000">
              <a:solidFill>
                <a:srgbClr val="FFFFFF"/>
              </a:solidFill>
              <a:latin typeface="Eczar"/>
              <a:ea typeface="Eczar"/>
              <a:cs typeface="Eczar"/>
              <a:sym typeface="Eczar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225" y="1997300"/>
            <a:ext cx="1608225" cy="16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0" y="-12375"/>
            <a:ext cx="9156300" cy="6447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126250" y="5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Eczar"/>
                <a:ea typeface="Eczar"/>
                <a:cs typeface="Eczar"/>
                <a:sym typeface="Eczar"/>
              </a:rPr>
              <a:t>MAIN FEATURES</a:t>
            </a:r>
            <a:endParaRPr b="1" sz="2000">
              <a:solidFill>
                <a:srgbClr val="FFFFFF"/>
              </a:solidFill>
              <a:latin typeface="Eczar"/>
              <a:ea typeface="Eczar"/>
              <a:cs typeface="Eczar"/>
              <a:sym typeface="Eczar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0" y="632325"/>
            <a:ext cx="9156300" cy="4526700"/>
          </a:xfrm>
          <a:prstGeom prst="rect">
            <a:avLst/>
          </a:prstGeom>
          <a:solidFill>
            <a:srgbClr val="F4F1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1062875" y="849025"/>
            <a:ext cx="80841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ice"/>
                <a:ea typeface="Alice"/>
                <a:cs typeface="Alice"/>
                <a:sym typeface="Alice"/>
              </a:rPr>
              <a:t>Digital </a:t>
            </a:r>
            <a:r>
              <a:rPr lang="en" sz="1600">
                <a:latin typeface="Alice"/>
                <a:ea typeface="Alice"/>
                <a:cs typeface="Alice"/>
                <a:sym typeface="Alice"/>
              </a:rPr>
              <a:t>patient health management reduces dependency on papers. Thus making it easier for doctors and patients, and making the system eco-friendly.</a:t>
            </a:r>
            <a:endParaRPr sz="1600">
              <a:latin typeface="Alice"/>
              <a:ea typeface="Alice"/>
              <a:cs typeface="Alice"/>
              <a:sym typeface="Ali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ice"/>
              <a:ea typeface="Alice"/>
              <a:cs typeface="Alice"/>
              <a:sym typeface="Ali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lice"/>
              <a:ea typeface="Alice"/>
              <a:cs typeface="Alice"/>
              <a:sym typeface="Alice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50" y="849025"/>
            <a:ext cx="772500" cy="716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14080" r="14080" t="0"/>
          <a:stretch/>
        </p:blipFill>
        <p:spPr>
          <a:xfrm>
            <a:off x="8062100" y="1684900"/>
            <a:ext cx="772500" cy="764700"/>
          </a:xfrm>
          <a:prstGeom prst="flowChartConnecto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19"/>
          <p:cNvSpPr txBox="1"/>
          <p:nvPr/>
        </p:nvSpPr>
        <p:spPr>
          <a:xfrm>
            <a:off x="779050" y="1684900"/>
            <a:ext cx="72549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rPr>
              <a:t>A two-step verification process will be done through OTP before a doctor can access a patient’s records, thus adding a double layer of security.</a:t>
            </a:r>
            <a:endParaRPr sz="1600">
              <a:solidFill>
                <a:schemeClr val="dk1"/>
              </a:solidFill>
              <a:latin typeface="Alice"/>
              <a:ea typeface="Alice"/>
              <a:cs typeface="Alice"/>
              <a:sym typeface="Alic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b="0" l="12968" r="12968" t="0"/>
          <a:stretch/>
        </p:blipFill>
        <p:spPr>
          <a:xfrm>
            <a:off x="126250" y="2513325"/>
            <a:ext cx="772500" cy="76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19"/>
          <p:cNvSpPr txBox="1"/>
          <p:nvPr/>
        </p:nvSpPr>
        <p:spPr>
          <a:xfrm>
            <a:off x="1033775" y="2537475"/>
            <a:ext cx="7374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rPr>
              <a:t>Documents like X-rays, ECGs, MRI scans, etc and prescriptions can be uploaded in the patient’s records with ease. </a:t>
            </a:r>
            <a:endParaRPr sz="1600">
              <a:solidFill>
                <a:schemeClr val="dk1"/>
              </a:solidFill>
              <a:latin typeface="Alice"/>
              <a:ea typeface="Alice"/>
              <a:cs typeface="Alice"/>
              <a:sym typeface="Alic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6">
            <a:alphaModFix/>
          </a:blip>
          <a:srcRect b="16661" l="25517" r="24847" t="16721"/>
          <a:stretch/>
        </p:blipFill>
        <p:spPr>
          <a:xfrm>
            <a:off x="126255" y="4260450"/>
            <a:ext cx="772500" cy="777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2100" y="3278025"/>
            <a:ext cx="772500" cy="76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19"/>
          <p:cNvSpPr txBox="1"/>
          <p:nvPr/>
        </p:nvSpPr>
        <p:spPr>
          <a:xfrm>
            <a:off x="759100" y="3401150"/>
            <a:ext cx="7254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rPr>
              <a:t>Users can link their accounts with their family members so that they can view their records and vice-versa. </a:t>
            </a:r>
            <a:endParaRPr sz="1600">
              <a:solidFill>
                <a:schemeClr val="dk1"/>
              </a:solidFill>
              <a:latin typeface="Alice"/>
              <a:ea typeface="Alice"/>
              <a:cs typeface="Alice"/>
              <a:sym typeface="Alic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1022375" y="4291050"/>
            <a:ext cx="8084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rPr>
              <a:t>Each user will have a unique Health ID and QR code which when scanned by a registered doctor will let him/her access and manipulate the patient’s medical records.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/>
          <p:nvPr/>
        </p:nvSpPr>
        <p:spPr>
          <a:xfrm>
            <a:off x="0" y="-12375"/>
            <a:ext cx="9156300" cy="51558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0" y="632325"/>
            <a:ext cx="9156300" cy="45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75" y="638425"/>
            <a:ext cx="8025749" cy="45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98925" y="0"/>
            <a:ext cx="9057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Doctors can easily access the patient’s information and past medical records by clicking on appropriate tabs.</a:t>
            </a:r>
            <a:endParaRPr sz="15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0" y="-12375"/>
            <a:ext cx="9156300" cy="5155800"/>
          </a:xfrm>
          <a:prstGeom prst="rect">
            <a:avLst/>
          </a:prstGeom>
          <a:solidFill>
            <a:srgbClr val="0B0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0" y="632325"/>
            <a:ext cx="9156300" cy="45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63" y="640088"/>
            <a:ext cx="8019869" cy="45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123650" y="-12375"/>
            <a:ext cx="9082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 unique QR code is generated for each patient which when scanned by a registered doctor will let him/her access and manipulate the patient’s medical records.</a:t>
            </a:r>
            <a:endParaRPr sz="1500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